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58BB69-AFCC-41D8-AA6E-DFB32065ED31}" v="2" dt="2025-09-11T15:40:15.4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0" d="100"/>
          <a:sy n="90" d="100"/>
        </p:scale>
        <p:origin x="35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Tong" userId="62923251-6f24-42bd-b644-61bed8412272" providerId="ADAL" clId="{6F765129-4B49-4C27-A652-BE031C6FE80E}"/>
    <pc:docChg chg="custSel modSld">
      <pc:chgData name="Karen Tong" userId="62923251-6f24-42bd-b644-61bed8412272" providerId="ADAL" clId="{6F765129-4B49-4C27-A652-BE031C6FE80E}" dt="2025-08-12T12:47:55.666" v="2640" actId="20577"/>
      <pc:docMkLst>
        <pc:docMk/>
      </pc:docMkLst>
      <pc:sldChg chg="modSp mod">
        <pc:chgData name="Karen Tong" userId="62923251-6f24-42bd-b644-61bed8412272" providerId="ADAL" clId="{6F765129-4B49-4C27-A652-BE031C6FE80E}" dt="2025-08-12T12:47:55.666" v="2640" actId="20577"/>
        <pc:sldMkLst>
          <pc:docMk/>
          <pc:sldMk cId="1700426521" sldId="256"/>
        </pc:sldMkLst>
        <pc:spChg chg="mod">
          <ac:chgData name="Karen Tong" userId="62923251-6f24-42bd-b644-61bed8412272" providerId="ADAL" clId="{6F765129-4B49-4C27-A652-BE031C6FE80E}" dt="2025-08-12T12:46:18.159" v="2570" actId="20577"/>
          <ac:spMkLst>
            <pc:docMk/>
            <pc:sldMk cId="1700426521" sldId="256"/>
            <ac:spMk id="12" creationId="{8D194831-5EDC-353C-3EB7-3E21C62D327D}"/>
          </ac:spMkLst>
        </pc:spChg>
        <pc:spChg chg="mod">
          <ac:chgData name="Karen Tong" userId="62923251-6f24-42bd-b644-61bed8412272" providerId="ADAL" clId="{6F765129-4B49-4C27-A652-BE031C6FE80E}" dt="2025-08-12T12:47:14.521" v="2611" actId="20577"/>
          <ac:spMkLst>
            <pc:docMk/>
            <pc:sldMk cId="1700426521" sldId="256"/>
            <ac:spMk id="13" creationId="{157D011A-5E23-7B56-4C6A-B2A2139A20C5}"/>
          </ac:spMkLst>
        </pc:spChg>
        <pc:spChg chg="mod">
          <ac:chgData name="Karen Tong" userId="62923251-6f24-42bd-b644-61bed8412272" providerId="ADAL" clId="{6F765129-4B49-4C27-A652-BE031C6FE80E}" dt="2025-08-12T12:47:55.666" v="2640" actId="20577"/>
          <ac:spMkLst>
            <pc:docMk/>
            <pc:sldMk cId="1700426521" sldId="256"/>
            <ac:spMk id="14" creationId="{B18534CC-C109-D98D-CE08-AFF6BB3643F7}"/>
          </ac:spMkLst>
        </pc:spChg>
        <pc:spChg chg="mod">
          <ac:chgData name="Karen Tong" userId="62923251-6f24-42bd-b644-61bed8412272" providerId="ADAL" clId="{6F765129-4B49-4C27-A652-BE031C6FE80E}" dt="2025-08-12T12:42:35.868" v="2216" actId="2711"/>
          <ac:spMkLst>
            <pc:docMk/>
            <pc:sldMk cId="1700426521" sldId="256"/>
            <ac:spMk id="15" creationId="{0656B7E1-3F51-F923-0B0E-A974AAC99D02}"/>
          </ac:spMkLst>
        </pc:spChg>
        <pc:spChg chg="mod">
          <ac:chgData name="Karen Tong" userId="62923251-6f24-42bd-b644-61bed8412272" providerId="ADAL" clId="{6F765129-4B49-4C27-A652-BE031C6FE80E}" dt="2025-08-12T12:46:06.461" v="2568" actId="20577"/>
          <ac:spMkLst>
            <pc:docMk/>
            <pc:sldMk cId="1700426521" sldId="256"/>
            <ac:spMk id="16" creationId="{BDB41829-AED0-A566-15D8-7408DD343281}"/>
          </ac:spMkLst>
        </pc:spChg>
      </pc:sldChg>
    </pc:docChg>
  </pc:docChgLst>
  <pc:docChgLst>
    <pc:chgData name="Karen Tong" userId="62923251-6f24-42bd-b644-61bed8412272" providerId="ADAL" clId="{6443A318-8D78-4905-AEF5-976989DD9E0D}"/>
    <pc:docChg chg="modSld">
      <pc:chgData name="Karen Tong" userId="62923251-6f24-42bd-b644-61bed8412272" providerId="ADAL" clId="{6443A318-8D78-4905-AEF5-976989DD9E0D}" dt="2025-09-11T15:41:14.207" v="32" actId="123"/>
      <pc:docMkLst>
        <pc:docMk/>
      </pc:docMkLst>
      <pc:sldChg chg="modSp mod">
        <pc:chgData name="Karen Tong" userId="62923251-6f24-42bd-b644-61bed8412272" providerId="ADAL" clId="{6443A318-8D78-4905-AEF5-976989DD9E0D}" dt="2025-09-11T15:41:14.207" v="32" actId="123"/>
        <pc:sldMkLst>
          <pc:docMk/>
          <pc:sldMk cId="1700426521" sldId="256"/>
        </pc:sldMkLst>
        <pc:spChg chg="mod">
          <ac:chgData name="Karen Tong" userId="62923251-6f24-42bd-b644-61bed8412272" providerId="ADAL" clId="{6443A318-8D78-4905-AEF5-976989DD9E0D}" dt="2025-09-11T15:38:39.359" v="6" actId="6549"/>
          <ac:spMkLst>
            <pc:docMk/>
            <pc:sldMk cId="1700426521" sldId="256"/>
            <ac:spMk id="13" creationId="{157D011A-5E23-7B56-4C6A-B2A2139A20C5}"/>
          </ac:spMkLst>
        </pc:spChg>
        <pc:spChg chg="mod">
          <ac:chgData name="Karen Tong" userId="62923251-6f24-42bd-b644-61bed8412272" providerId="ADAL" clId="{6443A318-8D78-4905-AEF5-976989DD9E0D}" dt="2025-09-11T15:38:35.547" v="5" actId="255"/>
          <ac:spMkLst>
            <pc:docMk/>
            <pc:sldMk cId="1700426521" sldId="256"/>
            <ac:spMk id="14" creationId="{B18534CC-C109-D98D-CE08-AFF6BB3643F7}"/>
          </ac:spMkLst>
        </pc:spChg>
        <pc:spChg chg="mod">
          <ac:chgData name="Karen Tong" userId="62923251-6f24-42bd-b644-61bed8412272" providerId="ADAL" clId="{6443A318-8D78-4905-AEF5-976989DD9E0D}" dt="2025-09-11T15:41:14.207" v="32" actId="123"/>
          <ac:spMkLst>
            <pc:docMk/>
            <pc:sldMk cId="1700426521" sldId="256"/>
            <ac:spMk id="15" creationId="{0656B7E1-3F51-F923-0B0E-A974AAC99D0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8AB38-DFE9-2F2B-36CD-B3F1FE3A2A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EDC0FBE-3097-8E30-1B11-0E84008A0C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0265CE1-4EBB-D936-D2C6-115EA5C89467}"/>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5" name="Footer Placeholder 4">
            <a:extLst>
              <a:ext uri="{FF2B5EF4-FFF2-40B4-BE49-F238E27FC236}">
                <a16:creationId xmlns:a16="http://schemas.microsoft.com/office/drawing/2014/main" id="{04FA05AA-3977-3E2E-69B7-4CEA08D8D6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1C395C-CAF4-EDB1-7FD0-07EF33CC99C0}"/>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1846306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34D33-760A-F807-2A28-26597486855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BEF858-3F03-979F-39BE-687A146FBF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8E62F9-D6C3-EAB6-C6EF-9C667E36F3D8}"/>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5" name="Footer Placeholder 4">
            <a:extLst>
              <a:ext uri="{FF2B5EF4-FFF2-40B4-BE49-F238E27FC236}">
                <a16:creationId xmlns:a16="http://schemas.microsoft.com/office/drawing/2014/main" id="{FBBDB1E0-F22B-400F-2193-F8A374D43C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562AEC-58D5-2478-DA5D-0C2AD36941E0}"/>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2904601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962543-6E54-4942-0530-D75A28DB149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E65A0BC-DDB8-AD80-A124-6399DB2F95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143716-9E7A-39B4-4B57-FBB7240E3A3D}"/>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5" name="Footer Placeholder 4">
            <a:extLst>
              <a:ext uri="{FF2B5EF4-FFF2-40B4-BE49-F238E27FC236}">
                <a16:creationId xmlns:a16="http://schemas.microsoft.com/office/drawing/2014/main" id="{2EBE52A4-07AE-F629-41E8-C548B4F39E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E35031-6B4F-179D-3C4F-35A20FD9D185}"/>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1299508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A2D43-0D7E-47FD-17BB-29B33B81CD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376458C-25A8-4154-616B-FF21F6C80F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2765E8-1F47-97B1-DD8A-0A076343F5FA}"/>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5" name="Footer Placeholder 4">
            <a:extLst>
              <a:ext uri="{FF2B5EF4-FFF2-40B4-BE49-F238E27FC236}">
                <a16:creationId xmlns:a16="http://schemas.microsoft.com/office/drawing/2014/main" id="{BFC8A35E-1314-EFF0-4698-DE7313ECD0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7D4094-40B1-4E7B-4119-BCB8D24AECB2}"/>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205628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FBB72-1776-B206-D4B6-C8DE9BA5F1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E6AE359-0F4F-C20B-EF74-A8823FAE5FE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FC55808-8015-7BC6-174E-540AF86F97CC}"/>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5" name="Footer Placeholder 4">
            <a:extLst>
              <a:ext uri="{FF2B5EF4-FFF2-40B4-BE49-F238E27FC236}">
                <a16:creationId xmlns:a16="http://schemas.microsoft.com/office/drawing/2014/main" id="{B2171DFD-BCC1-D917-4AFA-E5A6F7EA23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5BABF3-A4B5-EBBF-944B-360F702AD9CE}"/>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903136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73D1D-9339-E5F6-E624-1B3E047DECA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7A941F-302B-AAD2-AB29-76EAFB81C2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07FF029-5796-699D-E1D2-F7887F7219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F5931A5-1860-0762-589F-FA3A02FB520E}"/>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6" name="Footer Placeholder 5">
            <a:extLst>
              <a:ext uri="{FF2B5EF4-FFF2-40B4-BE49-F238E27FC236}">
                <a16:creationId xmlns:a16="http://schemas.microsoft.com/office/drawing/2014/main" id="{EF977C0A-1267-8FA1-DD33-DEDB699D98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4A5A31-3D24-63B0-D25F-B5785BEE6187}"/>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3060281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D9288-E7F1-CD17-C509-74986A2F302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FABCB2-EA6E-A5BF-6F7F-532F114BB5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0854D3-45FE-B209-496D-6A7E05CE0A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2613E6F-BD3B-B638-56DC-056964861D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9A846A-6A38-94C0-A13A-05BD34C445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AF95205-6123-BCDA-F794-E487883220DA}"/>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8" name="Footer Placeholder 7">
            <a:extLst>
              <a:ext uri="{FF2B5EF4-FFF2-40B4-BE49-F238E27FC236}">
                <a16:creationId xmlns:a16="http://schemas.microsoft.com/office/drawing/2014/main" id="{8E3ABBCA-16DB-10F0-7EFA-D16FFE96D85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41C60EA-B46B-E055-969C-C610268DBB79}"/>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2275841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638F2-0D48-A3FE-9AB0-4194FF3A510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3A48E18-6AA9-00A4-66AB-85BB0C4FAD92}"/>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4" name="Footer Placeholder 3">
            <a:extLst>
              <a:ext uri="{FF2B5EF4-FFF2-40B4-BE49-F238E27FC236}">
                <a16:creationId xmlns:a16="http://schemas.microsoft.com/office/drawing/2014/main" id="{74ED1C9E-D52A-6ECF-57F7-BA3B81FD00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4A1468D-71B3-52D5-56DA-D56BEE057827}"/>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67108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F93B55-FC69-D4D2-9B52-F52D2C5FB4C6}"/>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3" name="Footer Placeholder 2">
            <a:extLst>
              <a:ext uri="{FF2B5EF4-FFF2-40B4-BE49-F238E27FC236}">
                <a16:creationId xmlns:a16="http://schemas.microsoft.com/office/drawing/2014/main" id="{C664AD95-196B-9C85-A789-62FCFDF9DF8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DCD5FDD-2435-6FE6-6635-5E18D70E3D25}"/>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1933698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327B1-4410-539C-941C-B7BCF05361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BBCC528-513C-3BB1-DC6B-63E775AEF3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5BE57B8-FA4F-2C0D-C153-8549E86641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858001-78AA-6486-BD2B-B7919FC7CDCE}"/>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6" name="Footer Placeholder 5">
            <a:extLst>
              <a:ext uri="{FF2B5EF4-FFF2-40B4-BE49-F238E27FC236}">
                <a16:creationId xmlns:a16="http://schemas.microsoft.com/office/drawing/2014/main" id="{281ED45A-CEAF-5538-D018-C495671C14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14D31E-0582-81BF-0389-6596883EF77D}"/>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360111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5992E-7A42-AA46-3445-87EB291B20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109BC50-0A1F-7D9C-9014-3F429AFA7F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5380BD5-8D1E-834F-2841-80A7E57563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1A5E4-6E33-C420-A27E-DA39AF90147B}"/>
              </a:ext>
            </a:extLst>
          </p:cNvPr>
          <p:cNvSpPr>
            <a:spLocks noGrp="1"/>
          </p:cNvSpPr>
          <p:nvPr>
            <p:ph type="dt" sz="half" idx="10"/>
          </p:nvPr>
        </p:nvSpPr>
        <p:spPr/>
        <p:txBody>
          <a:bodyPr/>
          <a:lstStyle/>
          <a:p>
            <a:fld id="{A6D9B870-B2CF-496A-A738-A90C1E86CAAA}" type="datetimeFigureOut">
              <a:rPr lang="en-GB" smtClean="0"/>
              <a:t>11/09/2025</a:t>
            </a:fld>
            <a:endParaRPr lang="en-GB"/>
          </a:p>
        </p:txBody>
      </p:sp>
      <p:sp>
        <p:nvSpPr>
          <p:cNvPr id="6" name="Footer Placeholder 5">
            <a:extLst>
              <a:ext uri="{FF2B5EF4-FFF2-40B4-BE49-F238E27FC236}">
                <a16:creationId xmlns:a16="http://schemas.microsoft.com/office/drawing/2014/main" id="{E90D11EA-BEDE-3610-96DA-1155F7DFA3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A518CE-5A93-1E31-486F-92E717E5BA5F}"/>
              </a:ext>
            </a:extLst>
          </p:cNvPr>
          <p:cNvSpPr>
            <a:spLocks noGrp="1"/>
          </p:cNvSpPr>
          <p:nvPr>
            <p:ph type="sldNum" sz="quarter" idx="12"/>
          </p:nvPr>
        </p:nvSpPr>
        <p:spPr/>
        <p:txBody>
          <a:bodyPr/>
          <a:lstStyle/>
          <a:p>
            <a:fld id="{E80DDE62-9546-4DF8-890F-8AEFE37BF983}" type="slidenum">
              <a:rPr lang="en-GB" smtClean="0"/>
              <a:t>‹#›</a:t>
            </a:fld>
            <a:endParaRPr lang="en-GB"/>
          </a:p>
        </p:txBody>
      </p:sp>
    </p:spTree>
    <p:extLst>
      <p:ext uri="{BB962C8B-B14F-4D97-AF65-F5344CB8AC3E}">
        <p14:creationId xmlns:p14="http://schemas.microsoft.com/office/powerpoint/2010/main" val="697967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11CA5A-D9C5-B16D-120D-FDAA2EDF22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30991B-31B7-4C24-60E5-768DF852EC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0234B6-CCED-527D-F24A-D4A2FA654C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6D9B870-B2CF-496A-A738-A90C1E86CAAA}" type="datetimeFigureOut">
              <a:rPr lang="en-GB" smtClean="0"/>
              <a:t>11/09/2025</a:t>
            </a:fld>
            <a:endParaRPr lang="en-GB"/>
          </a:p>
        </p:txBody>
      </p:sp>
      <p:sp>
        <p:nvSpPr>
          <p:cNvPr id="5" name="Footer Placeholder 4">
            <a:extLst>
              <a:ext uri="{FF2B5EF4-FFF2-40B4-BE49-F238E27FC236}">
                <a16:creationId xmlns:a16="http://schemas.microsoft.com/office/drawing/2014/main" id="{1664B5E1-0E96-C358-5583-B6584D14C0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DC9AAC0-D70F-ADAD-6DD5-9EA6A4FAE1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0DDE62-9546-4DF8-890F-8AEFE37BF983}" type="slidenum">
              <a:rPr lang="en-GB" smtClean="0"/>
              <a:t>‹#›</a:t>
            </a:fld>
            <a:endParaRPr lang="en-GB"/>
          </a:p>
        </p:txBody>
      </p:sp>
    </p:spTree>
    <p:extLst>
      <p:ext uri="{BB962C8B-B14F-4D97-AF65-F5344CB8AC3E}">
        <p14:creationId xmlns:p14="http://schemas.microsoft.com/office/powerpoint/2010/main" val="1523956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Great Wall of China is one of the most notorious structures in the entire world. The Jinshanling section in Hebei Province, China, pictured here, is only a small part of the wall that stretches over 4,000 kilometers (2,500 miles).">
            <a:extLst>
              <a:ext uri="{FF2B5EF4-FFF2-40B4-BE49-F238E27FC236}">
                <a16:creationId xmlns:a16="http://schemas.microsoft.com/office/drawing/2014/main" id="{92B882CD-32C3-BDE7-0A39-EFF6451D81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p:spPr>
        <p:style>
          <a:lnRef idx="2">
            <a:schemeClr val="accent4"/>
          </a:lnRef>
          <a:fillRef idx="1">
            <a:schemeClr val="lt1"/>
          </a:fillRef>
          <a:effectRef idx="0">
            <a:schemeClr val="accent4"/>
          </a:effectRef>
          <a:fontRef idx="minor">
            <a:schemeClr val="dk1"/>
          </a:fontRef>
        </p:style>
      </p:pic>
      <p:sp>
        <p:nvSpPr>
          <p:cNvPr id="10" name="Rectangle 9">
            <a:extLst>
              <a:ext uri="{FF2B5EF4-FFF2-40B4-BE49-F238E27FC236}">
                <a16:creationId xmlns:a16="http://schemas.microsoft.com/office/drawing/2014/main" id="{DA6E93A3-F0B8-86F3-DB27-058D32D41ACB}"/>
              </a:ext>
            </a:extLst>
          </p:cNvPr>
          <p:cNvSpPr/>
          <p:nvPr/>
        </p:nvSpPr>
        <p:spPr>
          <a:xfrm>
            <a:off x="4475595" y="0"/>
            <a:ext cx="3071482" cy="1384995"/>
          </a:xfrm>
          <a:prstGeom prst="rect">
            <a:avLst/>
          </a:prstGeom>
          <a:noFill/>
        </p:spPr>
        <p:txBody>
          <a:bodyPr wrap="none" lIns="91440" tIns="45720" rIns="91440" bIns="45720">
            <a:spAutoFit/>
          </a:bodyPr>
          <a:lstStyle/>
          <a:p>
            <a:pPr algn="ctr"/>
            <a:r>
              <a:rPr lang="en-US" sz="2800" b="1" cap="none" spc="50" dirty="0">
                <a:ln w="9525" cmpd="sng">
                  <a:solidFill>
                    <a:schemeClr val="accent1"/>
                  </a:solidFill>
                  <a:prstDash val="solid"/>
                </a:ln>
                <a:solidFill>
                  <a:srgbClr val="70AD47">
                    <a:tint val="1000"/>
                  </a:srgbClr>
                </a:solidFill>
                <a:effectLst>
                  <a:glow rad="38100">
                    <a:schemeClr val="accent1">
                      <a:alpha val="40000"/>
                    </a:schemeClr>
                  </a:glow>
                </a:effectLst>
              </a:rPr>
              <a:t>Year 3</a:t>
            </a:r>
          </a:p>
          <a:p>
            <a:pPr algn="ctr"/>
            <a:r>
              <a:rPr lang="en-US" sz="2800" b="1" cap="none" spc="50" dirty="0">
                <a:ln w="9525" cmpd="sng">
                  <a:solidFill>
                    <a:schemeClr val="accent1"/>
                  </a:solidFill>
                  <a:prstDash val="solid"/>
                </a:ln>
                <a:solidFill>
                  <a:srgbClr val="70AD47">
                    <a:tint val="1000"/>
                  </a:srgbClr>
                </a:solidFill>
                <a:effectLst>
                  <a:glow rad="38100">
                    <a:schemeClr val="accent1">
                      <a:alpha val="40000"/>
                    </a:schemeClr>
                  </a:glow>
                </a:effectLst>
              </a:rPr>
              <a:t>Are we civilized? </a:t>
            </a:r>
            <a:endParaRPr lang="en-US" sz="2800" b="1" spc="50" dirty="0">
              <a:ln w="9525" cmpd="sng">
                <a:solidFill>
                  <a:schemeClr val="accent1"/>
                </a:solidFill>
                <a:prstDash val="solid"/>
              </a:ln>
              <a:solidFill>
                <a:srgbClr val="70AD47">
                  <a:tint val="1000"/>
                </a:srgbClr>
              </a:solidFill>
              <a:effectLst>
                <a:glow rad="38100">
                  <a:schemeClr val="accent1">
                    <a:alpha val="40000"/>
                  </a:schemeClr>
                </a:glow>
              </a:effectLst>
            </a:endParaRPr>
          </a:p>
          <a:p>
            <a:pPr algn="ctr"/>
            <a:r>
              <a:rPr lang="en-US" sz="2800" b="1" u="sng" spc="50" dirty="0">
                <a:ln w="9525" cmpd="sng">
                  <a:solidFill>
                    <a:schemeClr val="accent1"/>
                  </a:solidFill>
                  <a:prstDash val="solid"/>
                </a:ln>
                <a:solidFill>
                  <a:srgbClr val="70AD47">
                    <a:tint val="1000"/>
                  </a:srgbClr>
                </a:solidFill>
                <a:effectLst>
                  <a:glow rad="38100">
                    <a:schemeClr val="accent1">
                      <a:alpha val="40000"/>
                    </a:schemeClr>
                  </a:glow>
                </a:effectLst>
              </a:rPr>
              <a:t>Ancient China </a:t>
            </a:r>
            <a:endParaRPr lang="en-US" sz="2800" b="1" u="sng"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2" name="TextBox 11">
            <a:extLst>
              <a:ext uri="{FF2B5EF4-FFF2-40B4-BE49-F238E27FC236}">
                <a16:creationId xmlns:a16="http://schemas.microsoft.com/office/drawing/2014/main" id="{8D194831-5EDC-353C-3EB7-3E21C62D327D}"/>
              </a:ext>
            </a:extLst>
          </p:cNvPr>
          <p:cNvSpPr txBox="1"/>
          <p:nvPr/>
        </p:nvSpPr>
        <p:spPr>
          <a:xfrm>
            <a:off x="2694342" y="1655452"/>
            <a:ext cx="2052818" cy="470898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Art and Design</a:t>
            </a:r>
          </a:p>
          <a:p>
            <a:pPr algn="just"/>
            <a:r>
              <a:rPr lang="en-GB" sz="1200" dirty="0">
                <a:latin typeface="Abadi Extra Light" panose="020B0204020104020204" pitchFamily="34" charset="0"/>
              </a:rPr>
              <a:t>Inspire by Ancient China, we will have fun trying calligraphy, painting, clay and modelling. We will be able to design, modify, make and evaluate our own ideas. We will also create our very own willow pattern design. </a:t>
            </a:r>
          </a:p>
          <a:p>
            <a:pPr algn="just"/>
            <a:endParaRPr lang="en-GB" sz="1200" dirty="0"/>
          </a:p>
          <a:p>
            <a:pPr algn="just"/>
            <a:endParaRPr lang="en-GB" sz="1200" dirty="0"/>
          </a:p>
          <a:p>
            <a:pPr algn="just"/>
            <a:endParaRPr lang="en-GB" sz="1200" dirty="0"/>
          </a:p>
          <a:p>
            <a:pPr algn="just"/>
            <a:endParaRPr lang="en-GB" sz="1200" dirty="0"/>
          </a:p>
          <a:p>
            <a:r>
              <a:rPr lang="en-GB" dirty="0"/>
              <a:t>PE</a:t>
            </a:r>
          </a:p>
          <a:p>
            <a:pPr algn="just"/>
            <a:r>
              <a:rPr lang="en-GB" sz="1200" dirty="0">
                <a:latin typeface="Abadi Extra Light" panose="020B0204020104020204" pitchFamily="34" charset="0"/>
              </a:rPr>
              <a:t>This term we will exploring invasion games such as Hockey and Football. We will develop our understanding of using space when operating as part of a team, as well as improving key skills such aa dribbling, passing and shooting.</a:t>
            </a:r>
          </a:p>
          <a:p>
            <a:pPr algn="just"/>
            <a:endParaRPr lang="en-GB" sz="1200" dirty="0">
              <a:latin typeface="Abadi Extra Light" panose="020B0204020104020204" pitchFamily="34" charset="0"/>
            </a:endParaRPr>
          </a:p>
        </p:txBody>
      </p:sp>
      <p:sp>
        <p:nvSpPr>
          <p:cNvPr id="13" name="TextBox 12">
            <a:extLst>
              <a:ext uri="{FF2B5EF4-FFF2-40B4-BE49-F238E27FC236}">
                <a16:creationId xmlns:a16="http://schemas.microsoft.com/office/drawing/2014/main" id="{157D011A-5E23-7B56-4C6A-B2A2139A20C5}"/>
              </a:ext>
            </a:extLst>
          </p:cNvPr>
          <p:cNvSpPr txBox="1"/>
          <p:nvPr/>
        </p:nvSpPr>
        <p:spPr>
          <a:xfrm>
            <a:off x="5069591" y="1655452"/>
            <a:ext cx="2052818" cy="461664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Computing </a:t>
            </a:r>
          </a:p>
          <a:p>
            <a:pPr algn="just"/>
            <a:r>
              <a:rPr lang="en-GB" sz="1200" dirty="0">
                <a:latin typeface="Abadi Extra Light" panose="020B0204020104020204" pitchFamily="34" charset="0"/>
              </a:rPr>
              <a:t>Creating media and stop frame animation. We learn how to create moving images by taking a series of still photos, moving the subject slightly between each shot, and then playing the photos back in sequence. </a:t>
            </a:r>
          </a:p>
          <a:p>
            <a:pPr algn="just"/>
            <a:endParaRPr lang="en-GB" sz="1200" dirty="0"/>
          </a:p>
          <a:p>
            <a:r>
              <a:rPr lang="en-GB" dirty="0"/>
              <a:t>Music</a:t>
            </a:r>
          </a:p>
          <a:p>
            <a:pPr algn="just"/>
            <a:r>
              <a:rPr lang="en-GB" sz="1200" dirty="0">
                <a:latin typeface="Abadi Extra Light" panose="020B0204020104020204" pitchFamily="34" charset="0"/>
              </a:rPr>
              <a:t>This term, with our recorders, we create a selection of music with a deeper appreciation of musical notation. We appreciate and understand a wide range of high-quality live and recorded music drawn from different traditions and from great composers and musicians including China. </a:t>
            </a:r>
          </a:p>
          <a:p>
            <a:pPr algn="just"/>
            <a:endParaRPr lang="en-GB" sz="1200" dirty="0"/>
          </a:p>
          <a:p>
            <a:pPr algn="just"/>
            <a:endParaRPr lang="en-GB" dirty="0"/>
          </a:p>
        </p:txBody>
      </p:sp>
      <p:sp>
        <p:nvSpPr>
          <p:cNvPr id="14" name="TextBox 13">
            <a:extLst>
              <a:ext uri="{FF2B5EF4-FFF2-40B4-BE49-F238E27FC236}">
                <a16:creationId xmlns:a16="http://schemas.microsoft.com/office/drawing/2014/main" id="{B18534CC-C109-D98D-CE08-AFF6BB3643F7}"/>
              </a:ext>
            </a:extLst>
          </p:cNvPr>
          <p:cNvSpPr txBox="1"/>
          <p:nvPr/>
        </p:nvSpPr>
        <p:spPr>
          <a:xfrm>
            <a:off x="7420411" y="1655452"/>
            <a:ext cx="2052818" cy="480131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History- Ancient China</a:t>
            </a:r>
          </a:p>
          <a:p>
            <a:pPr algn="just"/>
            <a:r>
              <a:rPr lang="en-GB" sz="1200" dirty="0">
                <a:latin typeface="Abadi Extra Light" panose="020B0204020104020204" pitchFamily="34" charset="0"/>
              </a:rPr>
              <a:t>Our learning focuses on exploring the culture and history of the Shang Dynasty, a Chinese civilization that flourished along the Yellow River basin thousands of years ago. We compare our lives now and appreciate the role Ancient China played in our modern lives. </a:t>
            </a:r>
          </a:p>
          <a:p>
            <a:pPr algn="just"/>
            <a:endParaRPr lang="en-GB" sz="1200" dirty="0">
              <a:latin typeface="Abadi Extra Light" panose="020B0204020104020204" pitchFamily="34" charset="0"/>
            </a:endParaRPr>
          </a:p>
          <a:p>
            <a:pPr algn="just"/>
            <a:r>
              <a:rPr lang="en-GB" dirty="0"/>
              <a:t>Science-</a:t>
            </a:r>
            <a:r>
              <a:rPr lang="en-GB" sz="1200" dirty="0">
                <a:latin typeface="Abadi Extra Light" panose="020B0204020104020204" pitchFamily="34" charset="0"/>
              </a:rPr>
              <a:t>.</a:t>
            </a:r>
            <a:r>
              <a:rPr lang="en-GB" sz="1100" b="1" dirty="0"/>
              <a:t> Forces and </a:t>
            </a:r>
            <a:r>
              <a:rPr lang="en-GB" sz="1200" b="1" dirty="0"/>
              <a:t>Magnets</a:t>
            </a:r>
            <a:br>
              <a:rPr lang="en-GB" sz="1200" dirty="0"/>
            </a:br>
            <a:r>
              <a:rPr lang="en-GB" sz="1200" dirty="0">
                <a:latin typeface="Abadi Extra Light" panose="020B0204020104020204" pitchFamily="34" charset="0"/>
              </a:rPr>
              <a:t>Pupils investigate how objects move on different surfaces and explore magnetic forces. They compare contact and non-contact forces, identify magnetic materials, and observe how magnets attract or repel each other and interact with materials.</a:t>
            </a:r>
          </a:p>
        </p:txBody>
      </p:sp>
      <p:sp>
        <p:nvSpPr>
          <p:cNvPr id="15" name="TextBox 14">
            <a:extLst>
              <a:ext uri="{FF2B5EF4-FFF2-40B4-BE49-F238E27FC236}">
                <a16:creationId xmlns:a16="http://schemas.microsoft.com/office/drawing/2014/main" id="{0656B7E1-3F51-F923-0B0E-A974AAC99D02}"/>
              </a:ext>
            </a:extLst>
          </p:cNvPr>
          <p:cNvSpPr txBox="1"/>
          <p:nvPr/>
        </p:nvSpPr>
        <p:spPr>
          <a:xfrm>
            <a:off x="9820089" y="1631820"/>
            <a:ext cx="2052818" cy="498598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English</a:t>
            </a:r>
          </a:p>
          <a:p>
            <a:pPr algn="just"/>
            <a:r>
              <a:rPr lang="en-GB" sz="1200" dirty="0">
                <a:latin typeface="Abadi Extra Light" panose="020B0204020104020204" pitchFamily="34" charset="0"/>
              </a:rPr>
              <a:t>The Willow Pattern by Allan Drummond enables us to explore the themes of love, betrayal, and transformation, using the classic China pattern as a visual and narrative prompt.</a:t>
            </a:r>
          </a:p>
          <a:p>
            <a:pPr algn="just"/>
            <a:r>
              <a:rPr lang="en-GB" sz="1200" dirty="0">
                <a:latin typeface="Abadi Extra Light" panose="020B0204020104020204" pitchFamily="34" charset="0"/>
              </a:rPr>
              <a:t>We continue to hone our grammar skills and work hard to edit our own writing.  </a:t>
            </a:r>
          </a:p>
          <a:p>
            <a:endParaRPr lang="en-GB" dirty="0"/>
          </a:p>
          <a:p>
            <a:r>
              <a:rPr lang="en-GB" dirty="0"/>
              <a:t>French</a:t>
            </a:r>
          </a:p>
          <a:p>
            <a:pPr algn="just"/>
            <a:r>
              <a:rPr lang="en-GB" sz="1200" dirty="0">
                <a:latin typeface="Abadi Extra Light" panose="020B0204020104020204" pitchFamily="34" charset="0"/>
              </a:rPr>
              <a:t>We will continue building on our language learning by moving from the greetings we have been using to meet people and enter a room, to new expressions used when leaving and at different times of the day. This progression will reinforce the children ability to politely interact and build confidence in everyday conversations. </a:t>
            </a:r>
          </a:p>
        </p:txBody>
      </p:sp>
      <p:sp>
        <p:nvSpPr>
          <p:cNvPr id="16" name="TextBox 15">
            <a:extLst>
              <a:ext uri="{FF2B5EF4-FFF2-40B4-BE49-F238E27FC236}">
                <a16:creationId xmlns:a16="http://schemas.microsoft.com/office/drawing/2014/main" id="{BDB41829-AED0-A566-15D8-7408DD343281}"/>
              </a:ext>
            </a:extLst>
          </p:cNvPr>
          <p:cNvSpPr txBox="1"/>
          <p:nvPr/>
        </p:nvSpPr>
        <p:spPr>
          <a:xfrm>
            <a:off x="294664" y="1655452"/>
            <a:ext cx="2052818" cy="470898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RE</a:t>
            </a:r>
          </a:p>
          <a:p>
            <a:pPr algn="just"/>
            <a:r>
              <a:rPr lang="en-GB" sz="1200" dirty="0">
                <a:latin typeface="Abadi Extra Light" panose="020B0204020104020204" pitchFamily="34" charset="0"/>
              </a:rPr>
              <a:t>We deepen our understanding of the true meaning of Advent and Christmas. We also explore a number of Biblical parables and use catholic social teaching to guide us in our everyday experiences helping us to build a stronger relationship with Christ. </a:t>
            </a:r>
          </a:p>
          <a:p>
            <a:pPr algn="just"/>
            <a:endParaRPr lang="en-GB" sz="1200" dirty="0"/>
          </a:p>
          <a:p>
            <a:pPr algn="just"/>
            <a:endParaRPr lang="en-GB" sz="1200" dirty="0"/>
          </a:p>
          <a:p>
            <a:pPr algn="just"/>
            <a:endParaRPr lang="en-GB" sz="1200" dirty="0"/>
          </a:p>
          <a:p>
            <a:r>
              <a:rPr lang="en-GB" dirty="0"/>
              <a:t>Maths</a:t>
            </a:r>
          </a:p>
          <a:p>
            <a:pPr algn="just"/>
            <a:r>
              <a:rPr lang="en-GB" sz="1200" dirty="0"/>
              <a:t>This term, we will cover the following topics:</a:t>
            </a:r>
          </a:p>
          <a:p>
            <a:pPr algn="just"/>
            <a:r>
              <a:rPr lang="en-GB" sz="1200" dirty="0"/>
              <a:t> </a:t>
            </a:r>
          </a:p>
          <a:p>
            <a:pPr algn="just"/>
            <a:r>
              <a:rPr lang="en-GB" sz="1200" dirty="0"/>
              <a:t>• Multiplication</a:t>
            </a:r>
          </a:p>
          <a:p>
            <a:pPr marL="285750" indent="-285750" algn="just">
              <a:buFont typeface="Arial" panose="020B0604020202020204" pitchFamily="34" charset="0"/>
              <a:buChar char="•"/>
            </a:pPr>
            <a:r>
              <a:rPr lang="en-GB" sz="1200" dirty="0"/>
              <a:t>Division.</a:t>
            </a:r>
          </a:p>
          <a:p>
            <a:pPr algn="just"/>
            <a:endParaRPr lang="en-GB" sz="1200" dirty="0"/>
          </a:p>
          <a:p>
            <a:pPr algn="just"/>
            <a:r>
              <a:rPr lang="en-GB" sz="1200" dirty="0">
                <a:latin typeface="Abadi Extra Light" panose="020F0502020204030204" pitchFamily="34" charset="0"/>
              </a:rPr>
              <a:t>We continue to work on maths reasoning questions and how we can manipulate known maths facts. </a:t>
            </a:r>
            <a:endParaRPr lang="en-GB" sz="1200" dirty="0"/>
          </a:p>
        </p:txBody>
      </p:sp>
    </p:spTree>
    <p:extLst>
      <p:ext uri="{BB962C8B-B14F-4D97-AF65-F5344CB8AC3E}">
        <p14:creationId xmlns:p14="http://schemas.microsoft.com/office/powerpoint/2010/main" val="1700426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6C4E4B31907BA4D98048A486B95C903" ma:contentTypeVersion="13" ma:contentTypeDescription="Create a new document." ma:contentTypeScope="" ma:versionID="8ce06d351db301a9ea2c46cc89358f65">
  <xsd:schema xmlns:xsd="http://www.w3.org/2001/XMLSchema" xmlns:xs="http://www.w3.org/2001/XMLSchema" xmlns:p="http://schemas.microsoft.com/office/2006/metadata/properties" xmlns:ns2="e8840b68-a12b-4946-9df3-24c1b586348f" xmlns:ns3="1ff983db-d8bb-4d69-9c3f-95bc51fbc773" targetNamespace="http://schemas.microsoft.com/office/2006/metadata/properties" ma:root="true" ma:fieldsID="cb2d571b63cb75f84588f01531a70f43" ns2:_="" ns3:_="">
    <xsd:import namespace="e8840b68-a12b-4946-9df3-24c1b586348f"/>
    <xsd:import namespace="1ff983db-d8bb-4d69-9c3f-95bc51fbc77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840b68-a12b-4946-9df3-24c1b58634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795b073-3873-48ff-8568-821172624c5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ff983db-d8bb-4d69-9c3f-95bc51fbc77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0738e79-4c54-4d59-9407-e7129b0f307b}" ma:internalName="TaxCatchAll" ma:showField="CatchAllData" ma:web="1ff983db-d8bb-4d69-9c3f-95bc51fbc77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ff983db-d8bb-4d69-9c3f-95bc51fbc773" xsi:nil="true"/>
    <lcf76f155ced4ddcb4097134ff3c332f xmlns="e8840b68-a12b-4946-9df3-24c1b586348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CCE0FCA-BBE1-4A64-B22A-13371A2FEB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840b68-a12b-4946-9df3-24c1b586348f"/>
    <ds:schemaRef ds:uri="1ff983db-d8bb-4d69-9c3f-95bc51fbc7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F75B29-C5C1-4ED3-B416-611ED4631CAD}">
  <ds:schemaRefs>
    <ds:schemaRef ds:uri="http://schemas.microsoft.com/sharepoint/v3/contenttype/forms"/>
  </ds:schemaRefs>
</ds:datastoreItem>
</file>

<file path=customXml/itemProps3.xml><?xml version="1.0" encoding="utf-8"?>
<ds:datastoreItem xmlns:ds="http://schemas.openxmlformats.org/officeDocument/2006/customXml" ds:itemID="{AE8B1629-39F1-47D2-B43A-C6FEE3FAEB83}">
  <ds:schemaRefs>
    <ds:schemaRef ds:uri="http://www.w3.org/XML/1998/namespace"/>
    <ds:schemaRef ds:uri="http://purl.org/dc/elements/1.1/"/>
    <ds:schemaRef ds:uri="http://schemas.microsoft.com/office/2006/documentManagement/types"/>
    <ds:schemaRef ds:uri="http://schemas.microsoft.com/office/2006/metadata/properties"/>
    <ds:schemaRef ds:uri="e8840b68-a12b-4946-9df3-24c1b586348f"/>
    <ds:schemaRef ds:uri="http://purl.org/dc/dcmitype/"/>
    <ds:schemaRef ds:uri="http://purl.org/dc/terms/"/>
    <ds:schemaRef ds:uri="http://schemas.microsoft.com/office/infopath/2007/PartnerControls"/>
    <ds:schemaRef ds:uri="http://schemas.openxmlformats.org/package/2006/metadata/core-properties"/>
    <ds:schemaRef ds:uri="1ff983db-d8bb-4d69-9c3f-95bc51fbc773"/>
  </ds:schemaRefs>
</ds:datastoreItem>
</file>

<file path=docProps/app.xml><?xml version="1.0" encoding="utf-8"?>
<Properties xmlns="http://schemas.openxmlformats.org/officeDocument/2006/extended-properties" xmlns:vt="http://schemas.openxmlformats.org/officeDocument/2006/docPropsVTypes">
  <TotalTime>56</TotalTime>
  <Words>464</Words>
  <Application>Microsoft Office PowerPoint</Application>
  <PresentationFormat>Widescreen</PresentationFormat>
  <Paragraphs>38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Abadi Extra Light</vt: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Karen Tong</dc:creator>
  <cp:lastModifiedBy>Karen Tong</cp:lastModifiedBy>
  <cp:revision>1</cp:revision>
  <dcterms:created xsi:type="dcterms:W3CDTF">2025-08-12T10:23:21Z</dcterms:created>
  <dcterms:modified xsi:type="dcterms:W3CDTF">2025-09-11T15:41:20Z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0x01010066C4E4B31907BA4D98048A486B95C903</vt:lpwstr>
  </property>
  <property fmtid="{D5CDD505-2E9C-101B-9397-08002B2CF9AE}" pid="3" name="MediaServiceImageTags">
    <vt:lpwstr/>
  </property>
</Properties>
</file>